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9" r:id="rId14"/>
    <p:sldId id="268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86476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8715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Click on the title "Meiosis" to see an animation</a:t>
            </a: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5426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1649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515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226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387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3273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8037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202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920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WO_OBJECTS_AND_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599" cy="21288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4000500"/>
            <a:ext cx="4038599" cy="2130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8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315912" y="466725"/>
            <a:ext cx="6781800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8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849312" y="3049588"/>
            <a:ext cx="6248399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EXT_AND_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 rot="5400000">
            <a:off x="4653756" y="2097881"/>
            <a:ext cx="600868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5400000">
            <a:off x="462756" y="116681"/>
            <a:ext cx="6008686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2366168" y="-189707"/>
            <a:ext cx="44116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153399" y="152399"/>
            <a:ext cx="792161" cy="1295399"/>
            <a:chOff x="8153400" y="1524000"/>
            <a:chExt cx="838200" cy="1371600"/>
          </a:xfrm>
        </p:grpSpPr>
        <p:sp>
          <p:nvSpPr>
            <p:cNvPr id="12" name="Shape 12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hape 86"/>
          <p:cNvCxnSpPr/>
          <p:nvPr/>
        </p:nvCxnSpPr>
        <p:spPr>
          <a:xfrm>
            <a:off x="7315200" y="1066800"/>
            <a:ext cx="0" cy="4495800"/>
          </a:xfrm>
          <a:prstGeom prst="straightConnector1">
            <a:avLst/>
          </a:prstGeom>
          <a:noFill/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87" name="Shape 87"/>
          <p:cNvGrpSpPr/>
          <p:nvPr/>
        </p:nvGrpSpPr>
        <p:grpSpPr>
          <a:xfrm>
            <a:off x="7493000" y="2992436"/>
            <a:ext cx="1338261" cy="2189162"/>
            <a:chOff x="7467600" y="2992436"/>
            <a:chExt cx="1338261" cy="2189162"/>
          </a:xfrm>
        </p:grpSpPr>
        <p:sp>
          <p:nvSpPr>
            <p:cNvPr id="88" name="Shape 88"/>
            <p:cNvSpPr/>
            <p:nvPr/>
          </p:nvSpPr>
          <p:spPr>
            <a:xfrm>
              <a:off x="7467600" y="2992436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51761" y="2992436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035925" y="2992436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467600" y="3276600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7751761" y="3276600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8035925" y="3276600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8320086" y="3276600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7467600" y="3560762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7751761" y="3560762"/>
              <a:ext cx="201611" cy="201611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035925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20086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8604250" y="35607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467600" y="3843337"/>
              <a:ext cx="201611" cy="203199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7751761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8035925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8320086" y="3843337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467600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7751761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8035925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8320086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8604250" y="4127500"/>
              <a:ext cx="201611" cy="20319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7467600" y="44116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7751761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8035925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8320086" y="4411662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467600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7751761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8035925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8320086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751761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8320086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119" name="Shape 119"/>
          <p:cNvCxnSpPr/>
          <p:nvPr/>
        </p:nvCxnSpPr>
        <p:spPr>
          <a:xfrm>
            <a:off x="304800" y="2819400"/>
            <a:ext cx="8229600" cy="0"/>
          </a:xfrm>
          <a:prstGeom prst="straightConnector1">
            <a:avLst/>
          </a:prstGeom>
          <a:noFill/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794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24130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meiosi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315912" y="466725"/>
            <a:ext cx="67818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CHROMOSOMES and MEIOSIS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849312" y="3049586"/>
            <a:ext cx="62483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EQ: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What is the importance of meiosis in providing genetic variation?</a:t>
            </a:r>
            <a:r>
              <a:rPr lang="en-US" sz="32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sng" strike="noStrike" cap="small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MEIOSIS</a:t>
            </a:r>
            <a:r>
              <a:rPr lang="en-US" sz="3900" b="1" i="0" u="sng" strike="noStrike" cap="small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-US" sz="2000" b="1" i="0" u="sng" strike="noStrike" cap="small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(look on pg 273 for a visual description)</a:t>
            </a:r>
            <a:endParaRPr lang="en-US" sz="2000" b="1" i="0" u="sng" strike="noStrike" cap="small" baseline="0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Germ cells in your reproductive organs undergo meiosis to form gametes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 of nuclear division that divides a diploid cell into haploid cells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Essential for sexual reproduction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" y="4419600"/>
            <a:ext cx="8001000" cy="243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modmeiosisi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>
          <a:xfrm>
            <a:off x="722312" y="-21211"/>
            <a:ext cx="7672577" cy="3773682"/>
          </a:xfrm>
          <a:prstGeom prst="rect">
            <a:avLst/>
          </a:prstGeom>
          <a:noFill/>
        </p:spPr>
      </p:pic>
      <p:pic>
        <p:nvPicPr>
          <p:cNvPr id="5" name="Picture 8" descr="modmeiosisii"/>
          <p:cNvPicPr>
            <a:picLocks noChangeAspect="1" noChangeArrowheads="1"/>
          </p:cNvPicPr>
          <p:nvPr/>
        </p:nvPicPr>
        <p:blipFill>
          <a:blip r:embed="rId3" cstate="print">
            <a:lum bright="9000"/>
          </a:blip>
          <a:srcRect/>
          <a:stretch>
            <a:fillRect/>
          </a:stretch>
        </p:blipFill>
        <p:spPr>
          <a:xfrm>
            <a:off x="722312" y="3752471"/>
            <a:ext cx="7307126" cy="3105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634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31838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99CC"/>
                </a:solidFill>
              </a:rPr>
              <a:t>II. The Phases of Meiosis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6781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In </a:t>
            </a:r>
            <a:r>
              <a:rPr lang="en-US" sz="2400" b="1" u="sng" dirty="0" smtClean="0">
                <a:solidFill>
                  <a:srgbClr val="0099CC"/>
                </a:solidFill>
              </a:rPr>
              <a:t>meiosis</a:t>
            </a:r>
            <a:r>
              <a:rPr lang="en-US" sz="2400" dirty="0" smtClean="0"/>
              <a:t>, cells divide </a:t>
            </a:r>
            <a:r>
              <a:rPr lang="en-US" sz="2400" b="1" u="sng" dirty="0" smtClean="0">
                <a:solidFill>
                  <a:srgbClr val="0099CC"/>
                </a:solidFill>
              </a:rPr>
              <a:t>twice</a:t>
            </a:r>
            <a:r>
              <a:rPr lang="en-US" sz="2400" dirty="0" smtClean="0"/>
              <a:t> after a single DNA </a:t>
            </a:r>
            <a:r>
              <a:rPr lang="en-US" sz="2000" dirty="0" smtClean="0"/>
              <a:t>duplication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Meiosis 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– Separates </a:t>
            </a:r>
            <a:r>
              <a:rPr lang="en-US" sz="2400" b="1" u="sng" dirty="0" smtClean="0">
                <a:solidFill>
                  <a:srgbClr val="0099CC"/>
                </a:solidFill>
              </a:rPr>
              <a:t>homologous</a:t>
            </a:r>
            <a:r>
              <a:rPr lang="en-US" sz="2400" dirty="0" smtClean="0"/>
              <a:t> (like) chromosomes.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1. </a:t>
            </a:r>
            <a:r>
              <a:rPr lang="en-US" sz="2000" b="1" u="sng" dirty="0" smtClean="0">
                <a:solidFill>
                  <a:srgbClr val="0099CC"/>
                </a:solidFill>
              </a:rPr>
              <a:t>Prophase 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a. Chromosomes coil tightly &amp; are visible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b. Nuclear membrane &amp; nucleolus disintegrate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c. Spindle forms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d. </a:t>
            </a:r>
            <a:r>
              <a:rPr lang="en-US" sz="2000" b="1" u="sng" dirty="0" smtClean="0">
                <a:solidFill>
                  <a:srgbClr val="0099CC"/>
                </a:solidFill>
              </a:rPr>
              <a:t>Synapsis</a:t>
            </a:r>
            <a:r>
              <a:rPr lang="en-US" sz="2000" dirty="0" smtClean="0"/>
              <a:t> (joining) of homologous chromosomes occurs making </a:t>
            </a:r>
            <a:r>
              <a:rPr lang="en-US" sz="2000" b="1" u="sng" dirty="0" smtClean="0">
                <a:solidFill>
                  <a:srgbClr val="0099CC"/>
                </a:solidFill>
              </a:rPr>
              <a:t>tetrads</a:t>
            </a:r>
            <a:r>
              <a:rPr lang="en-US" sz="2000" dirty="0" smtClean="0"/>
              <a:t> (groups of 4 chromosomes)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2. </a:t>
            </a:r>
            <a:r>
              <a:rPr lang="en-US" sz="2000" b="1" u="sng" dirty="0" smtClean="0">
                <a:solidFill>
                  <a:srgbClr val="0099CC"/>
                </a:solidFill>
              </a:rPr>
              <a:t>Metaphase 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a. Tetrads become aligned in the </a:t>
            </a:r>
            <a:r>
              <a:rPr lang="en-US" sz="2000" b="1" u="sng" dirty="0" smtClean="0">
                <a:solidFill>
                  <a:srgbClr val="0099CC"/>
                </a:solidFill>
              </a:rPr>
              <a:t>center</a:t>
            </a:r>
            <a:r>
              <a:rPr lang="en-US" sz="2000" dirty="0" smtClean="0"/>
              <a:t> of the cell attached to spindle fibers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b. Chromosomes in tetrad </a:t>
            </a:r>
            <a:r>
              <a:rPr lang="en-US" sz="2000" b="1" u="sng" dirty="0" smtClean="0">
                <a:solidFill>
                  <a:srgbClr val="0099CC"/>
                </a:solidFill>
              </a:rPr>
              <a:t>exchange</a:t>
            </a:r>
            <a:r>
              <a:rPr lang="en-US" sz="2000" dirty="0" smtClean="0"/>
              <a:t> fragments by a process called </a:t>
            </a:r>
            <a:r>
              <a:rPr lang="en-US" sz="2000" b="1" u="sng" dirty="0" smtClean="0">
                <a:solidFill>
                  <a:srgbClr val="0099CC"/>
                </a:solidFill>
              </a:rPr>
              <a:t>Crossing-Over</a:t>
            </a:r>
            <a:r>
              <a:rPr lang="en-US" sz="2000" dirty="0"/>
              <a:t> </a:t>
            </a:r>
            <a:r>
              <a:rPr lang="en-US" sz="2000" dirty="0" smtClean="0"/>
              <a:t>(reason daughter cells are NOT identical)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3. </a:t>
            </a:r>
            <a:r>
              <a:rPr lang="en-US" sz="2000" b="1" u="sng" dirty="0" smtClean="0">
                <a:solidFill>
                  <a:srgbClr val="0099CC"/>
                </a:solidFill>
              </a:rPr>
              <a:t>Anaphase I</a:t>
            </a:r>
            <a:r>
              <a:rPr lang="en-US" sz="2000" dirty="0" smtClean="0"/>
              <a:t> – Homologous chromosomes separate</a:t>
            </a:r>
          </a:p>
          <a:p>
            <a:pPr eaLnBrk="1" hangingPunct="1">
              <a:buFontTx/>
              <a:buNone/>
            </a:pPr>
            <a:r>
              <a:rPr lang="en-US" sz="1800" dirty="0"/>
              <a:t>4</a:t>
            </a:r>
            <a:r>
              <a:rPr lang="en-US" sz="2000" dirty="0"/>
              <a:t>. </a:t>
            </a:r>
            <a:r>
              <a:rPr lang="en-US" sz="2000" b="1" u="sng" dirty="0" err="1">
                <a:solidFill>
                  <a:srgbClr val="0099CC"/>
                </a:solidFill>
              </a:rPr>
              <a:t>Telophase</a:t>
            </a:r>
            <a:r>
              <a:rPr lang="en-US" sz="2000" b="1" u="sng" dirty="0">
                <a:solidFill>
                  <a:srgbClr val="0099CC"/>
                </a:solidFill>
              </a:rPr>
              <a:t> I</a:t>
            </a:r>
            <a:r>
              <a:rPr lang="en-US" sz="2000" dirty="0"/>
              <a:t> </a:t>
            </a:r>
          </a:p>
          <a:p>
            <a:pPr eaLnBrk="1" hangingPunct="1">
              <a:buFontTx/>
              <a:buNone/>
            </a:pPr>
            <a:r>
              <a:rPr lang="en-US" sz="2000" dirty="0"/>
              <a:t>	a. May not occur in </a:t>
            </a:r>
            <a:r>
              <a:rPr lang="en-US" sz="2000" b="1" u="sng" dirty="0">
                <a:solidFill>
                  <a:srgbClr val="0099CC"/>
                </a:solidFill>
              </a:rPr>
              <a:t>some</a:t>
            </a:r>
            <a:r>
              <a:rPr lang="en-US" sz="2000" dirty="0"/>
              <a:t> species</a:t>
            </a:r>
          </a:p>
          <a:p>
            <a:pPr eaLnBrk="1" hangingPunct="1">
              <a:buFontTx/>
              <a:buNone/>
            </a:pPr>
            <a:r>
              <a:rPr lang="en-US" sz="2000" dirty="0"/>
              <a:t>	b. </a:t>
            </a:r>
            <a:r>
              <a:rPr lang="en-US" sz="2000" b="1" u="sng" dirty="0">
                <a:solidFill>
                  <a:srgbClr val="0099CC"/>
                </a:solidFill>
              </a:rPr>
              <a:t>Cytokinesis</a:t>
            </a:r>
            <a:r>
              <a:rPr lang="en-US" sz="2000" dirty="0"/>
              <a:t> occurs producing 2 cells</a:t>
            </a:r>
          </a:p>
          <a:p>
            <a:pPr eaLnBrk="1" hangingPunct="1">
              <a:buFontTx/>
              <a:buNone/>
            </a:pPr>
            <a:r>
              <a:rPr lang="en-US" sz="2000" dirty="0"/>
              <a:t>	c. In females, the </a:t>
            </a:r>
            <a:r>
              <a:rPr lang="en-US" sz="2000" b="1" u="sng" dirty="0">
                <a:solidFill>
                  <a:srgbClr val="0099CC"/>
                </a:solidFill>
              </a:rPr>
              <a:t>2</a:t>
            </a:r>
            <a:r>
              <a:rPr lang="en-US" sz="2000" b="1" u="sng" baseline="30000" dirty="0">
                <a:solidFill>
                  <a:srgbClr val="0099CC"/>
                </a:solidFill>
              </a:rPr>
              <a:t>nd</a:t>
            </a:r>
            <a:r>
              <a:rPr lang="en-US" sz="2000" b="1" u="sng" dirty="0">
                <a:solidFill>
                  <a:srgbClr val="0099CC"/>
                </a:solidFill>
              </a:rPr>
              <a:t> cell</a:t>
            </a:r>
            <a:r>
              <a:rPr lang="en-US" sz="2000" dirty="0"/>
              <a:t> or first polar body </a:t>
            </a:r>
            <a:r>
              <a:rPr lang="en-US" sz="2000" b="1" u="sng" dirty="0">
                <a:solidFill>
                  <a:srgbClr val="0099CC"/>
                </a:solidFill>
              </a:rPr>
              <a:t>dies</a:t>
            </a:r>
            <a:r>
              <a:rPr lang="en-US" sz="2000" dirty="0">
                <a:solidFill>
                  <a:srgbClr val="0099CC"/>
                </a:solidFill>
              </a:rPr>
              <a:t> </a:t>
            </a:r>
            <a:r>
              <a:rPr lang="en-US" sz="2000" dirty="0"/>
              <a:t>due to uneven splitting of </a:t>
            </a: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the </a:t>
            </a:r>
            <a:r>
              <a:rPr lang="en-US" sz="2000" dirty="0"/>
              <a:t>cytoplasm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0339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6121"/>
            <a:ext cx="8791436" cy="6098661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Meiosis</a:t>
            </a:r>
            <a:r>
              <a:rPr lang="en-US" sz="2400" b="1" u="sng" dirty="0">
                <a:solidFill>
                  <a:srgbClr val="0099CC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II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– Separates </a:t>
            </a:r>
            <a:r>
              <a:rPr lang="en-US" sz="2400" b="1" u="sng" dirty="0">
                <a:solidFill>
                  <a:srgbClr val="0099CC"/>
                </a:solidFill>
              </a:rPr>
              <a:t>homologues</a:t>
            </a:r>
            <a:r>
              <a:rPr lang="en-US" sz="2400" dirty="0"/>
              <a:t> (sister chromatids</a:t>
            </a:r>
            <a:r>
              <a:rPr lang="en-US" sz="2400" dirty="0" smtClean="0"/>
              <a:t>)</a:t>
            </a:r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1</a:t>
            </a:r>
            <a:r>
              <a:rPr lang="en-US" sz="2400" b="1" dirty="0"/>
              <a:t>.</a:t>
            </a:r>
            <a:r>
              <a:rPr lang="en-US" sz="2400" b="1" dirty="0">
                <a:solidFill>
                  <a:srgbClr val="0099CC"/>
                </a:solidFill>
              </a:rPr>
              <a:t> </a:t>
            </a:r>
            <a:r>
              <a:rPr lang="en-US" sz="2400" b="1" u="sng" dirty="0">
                <a:solidFill>
                  <a:srgbClr val="0099CC"/>
                </a:solidFill>
              </a:rPr>
              <a:t>Prophase II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a. Cells are called </a:t>
            </a:r>
            <a:r>
              <a:rPr lang="en-US" sz="2400" b="1" u="sng" dirty="0">
                <a:solidFill>
                  <a:srgbClr val="0099CC"/>
                </a:solidFill>
              </a:rPr>
              <a:t>secondary</a:t>
            </a:r>
            <a:r>
              <a:rPr lang="en-US" sz="2400" dirty="0"/>
              <a:t> spermatocytes or oocytes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b. DNA is </a:t>
            </a:r>
            <a:r>
              <a:rPr lang="en-US" sz="2400" b="1" u="sng" dirty="0">
                <a:solidFill>
                  <a:srgbClr val="0099CC"/>
                </a:solidFill>
              </a:rPr>
              <a:t>not</a:t>
            </a:r>
            <a:r>
              <a:rPr lang="en-US" sz="2400" dirty="0"/>
              <a:t> copied before cell divides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c. Chromatids attach to spindle fibers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2. </a:t>
            </a:r>
            <a:r>
              <a:rPr lang="en-US" sz="2400" b="1" u="sng" dirty="0">
                <a:solidFill>
                  <a:srgbClr val="0099CC"/>
                </a:solidFill>
              </a:rPr>
              <a:t>Metaphase II</a:t>
            </a: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chromosomes become aligned in the center of the cell attached to spindle fibers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3. </a:t>
            </a:r>
            <a:r>
              <a:rPr lang="en-US" sz="2400" b="1" u="sng" dirty="0">
                <a:solidFill>
                  <a:srgbClr val="0099CC"/>
                </a:solidFill>
              </a:rPr>
              <a:t>Anaphase II</a:t>
            </a: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a. Sister chromatids (homologues) separate </a:t>
            </a:r>
            <a:r>
              <a:rPr lang="en-US" sz="2400" b="1" u="sng" dirty="0">
                <a:solidFill>
                  <a:srgbClr val="0099CC"/>
                </a:solidFill>
              </a:rPr>
              <a:t>randomly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b. Called independent assortment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4. </a:t>
            </a:r>
            <a:r>
              <a:rPr lang="en-US" sz="2400" b="1" u="sng" dirty="0" err="1">
                <a:solidFill>
                  <a:srgbClr val="0099CC"/>
                </a:solidFill>
              </a:rPr>
              <a:t>Telophase</a:t>
            </a:r>
            <a:r>
              <a:rPr lang="en-US" sz="2400" b="1" u="sng" dirty="0">
                <a:solidFill>
                  <a:srgbClr val="0099CC"/>
                </a:solidFill>
              </a:rPr>
              <a:t> II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a. Cytokinesis occurs producing </a:t>
            </a:r>
            <a:r>
              <a:rPr lang="en-US" sz="2400" b="1" u="sng" dirty="0">
                <a:solidFill>
                  <a:srgbClr val="0099CC"/>
                </a:solidFill>
              </a:rPr>
              <a:t>4 cells</a:t>
            </a:r>
            <a:r>
              <a:rPr lang="en-US" sz="2400" dirty="0"/>
              <a:t> in males called </a:t>
            </a:r>
            <a:r>
              <a:rPr lang="en-US" sz="2400" b="1" u="sng" dirty="0">
                <a:solidFill>
                  <a:srgbClr val="0099CC"/>
                </a:solidFill>
              </a:rPr>
              <a:t>spermatids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b. Spermatids </a:t>
            </a:r>
            <a:r>
              <a:rPr lang="en-US" sz="2400" b="1" u="sng" dirty="0">
                <a:solidFill>
                  <a:srgbClr val="0099CC"/>
                </a:solidFill>
              </a:rPr>
              <a:t>mature</a:t>
            </a:r>
            <a:r>
              <a:rPr lang="en-US" sz="2400" dirty="0"/>
              <a:t> and form flagellum to become </a:t>
            </a:r>
            <a:r>
              <a:rPr lang="en-US" sz="2400" b="1" u="sng" dirty="0">
                <a:solidFill>
                  <a:srgbClr val="0099CC"/>
                </a:solidFill>
              </a:rPr>
              <a:t>sperm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c. Cytokinesis in </a:t>
            </a:r>
            <a:r>
              <a:rPr lang="en-US" sz="2400" b="1" u="sng" dirty="0">
                <a:solidFill>
                  <a:srgbClr val="0099CC"/>
                </a:solidFill>
              </a:rPr>
              <a:t>females</a:t>
            </a:r>
            <a:r>
              <a:rPr lang="en-US" sz="2400" dirty="0"/>
              <a:t> produces a 2</a:t>
            </a:r>
            <a:r>
              <a:rPr lang="en-US" sz="2400" baseline="30000" dirty="0"/>
              <a:t>nd</a:t>
            </a:r>
            <a:r>
              <a:rPr lang="en-US" sz="2400" dirty="0"/>
              <a:t> Polar Body (that dies) and an </a:t>
            </a:r>
            <a:r>
              <a:rPr lang="en-US" sz="2400" dirty="0" err="1"/>
              <a:t>ootid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	d. </a:t>
            </a:r>
            <a:r>
              <a:rPr lang="en-US" sz="2400" dirty="0" err="1"/>
              <a:t>Ootids</a:t>
            </a:r>
            <a:r>
              <a:rPr lang="en-US" sz="2400" dirty="0"/>
              <a:t> </a:t>
            </a:r>
            <a:r>
              <a:rPr lang="en-US" sz="2400" b="1" u="sng" dirty="0">
                <a:solidFill>
                  <a:srgbClr val="0099CC"/>
                </a:solidFill>
              </a:rPr>
              <a:t>mature</a:t>
            </a:r>
            <a:r>
              <a:rPr lang="en-US" sz="2400" dirty="0"/>
              <a:t> to become ovum or </a:t>
            </a:r>
            <a:r>
              <a:rPr lang="en-US" sz="2400" b="1" u="sng" dirty="0">
                <a:solidFill>
                  <a:srgbClr val="0099CC"/>
                </a:solidFill>
              </a:rPr>
              <a:t>egg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1" i="0" u="sng" strike="noStrike" cap="small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SPECIALIZED CELLS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5138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</a:pPr>
            <a:r>
              <a:rPr lang="en-US" sz="30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have many specialized cells in your body that can be divided into two groups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en-US" sz="2400" b="1" dirty="0"/>
              <a:t>1</a:t>
            </a:r>
            <a:r>
              <a:rPr lang="en-US" sz="2400" dirty="0"/>
              <a:t>. </a:t>
            </a:r>
            <a:r>
              <a:rPr lang="en-US" sz="2400" b="1" i="1" u="sng" strike="noStrike" cap="none" baseline="0" dirty="0">
                <a:solidFill>
                  <a:schemeClr val="lt1"/>
                </a:solidFill>
                <a:sym typeface="Arial"/>
              </a:rPr>
              <a:t>SOMATIC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sym typeface="Arial"/>
              </a:rPr>
              <a:t> = body cells; make up most of your </a:t>
            </a:r>
          </a:p>
          <a:p>
            <a:pPr marL="228600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/>
              <a:t>   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sym typeface="Arial"/>
              </a:rPr>
              <a:t>tissues and organs</a:t>
            </a:r>
          </a:p>
          <a:p>
            <a:pPr marL="1054100" marR="0" lvl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58333"/>
            </a:pPr>
            <a:r>
              <a:rPr lang="en-US" b="1" i="0" u="none" strike="noStrike" cap="none" baseline="0" dirty="0" smtClean="0">
                <a:solidFill>
                  <a:schemeClr val="lt1"/>
                </a:solidFill>
                <a:sym typeface="Arial"/>
              </a:rPr>
              <a:t>(DNA </a:t>
            </a:r>
            <a:r>
              <a:rPr lang="en-US" b="1" i="0" u="none" strike="noStrike" cap="none" baseline="0" dirty="0">
                <a:solidFill>
                  <a:schemeClr val="lt1"/>
                </a:solidFill>
                <a:sym typeface="Arial"/>
              </a:rPr>
              <a:t>in these cells is NOT passed on to your </a:t>
            </a:r>
            <a:r>
              <a:rPr lang="en-US" b="1" i="0" u="none" strike="noStrike" cap="none" baseline="0" dirty="0" smtClean="0">
                <a:solidFill>
                  <a:schemeClr val="lt1"/>
                </a:solidFill>
                <a:sym typeface="Arial"/>
              </a:rPr>
              <a:t>offspring)</a:t>
            </a:r>
          </a:p>
          <a:p>
            <a:pPr marL="1054100" marR="0" lvl="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58333"/>
            </a:pPr>
            <a:endParaRPr lang="en-US" b="1" i="0" u="none" strike="noStrike" cap="none" baseline="0" dirty="0">
              <a:solidFill>
                <a:schemeClr val="lt1"/>
              </a:solidFill>
              <a:sym typeface="Arial"/>
            </a:endParaRPr>
          </a:p>
          <a:p>
            <a:pPr marR="0" lvl="0" indent="45720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b="1" dirty="0" smtClean="0"/>
              <a:t>	2</a:t>
            </a:r>
            <a:r>
              <a:rPr lang="en-US" sz="2400" b="1" dirty="0"/>
              <a:t>. </a:t>
            </a:r>
            <a:r>
              <a:rPr lang="en-US" sz="2400" b="1" i="0" u="sng" strike="noStrike" cap="none" baseline="0" dirty="0">
                <a:solidFill>
                  <a:schemeClr val="lt1"/>
                </a:solidFill>
                <a:sym typeface="Arial"/>
              </a:rPr>
              <a:t>GERM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sym typeface="Arial"/>
              </a:rPr>
              <a:t> = </a:t>
            </a:r>
            <a:r>
              <a:rPr lang="en-US" sz="2400" b="1" i="0" u="none" strike="noStrike" cap="none" baseline="0" dirty="0" smtClean="0">
                <a:solidFill>
                  <a:schemeClr val="lt1"/>
                </a:solidFill>
                <a:sym typeface="Arial"/>
              </a:rPr>
              <a:t>sex/reproductive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sym typeface="Arial"/>
              </a:rPr>
              <a:t>cells </a:t>
            </a:r>
          </a:p>
          <a:p>
            <a:pPr marL="1371600" marR="0" lvl="2" indent="-3175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0869"/>
              <a:buFont typeface="Wingdings"/>
              <a:buChar char="§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sym typeface="Arial"/>
              </a:rPr>
              <a:t>Develop into gametes → sex cells (egg and sperm)</a:t>
            </a:r>
          </a:p>
          <a:p>
            <a:pPr marL="1054100"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8333"/>
            </a:pPr>
            <a:r>
              <a:rPr lang="en-US" sz="2000" b="1" i="0" u="none" strike="noStrike" cap="none" baseline="0" dirty="0" smtClean="0">
                <a:solidFill>
                  <a:schemeClr val="lt1"/>
                </a:solidFill>
                <a:sym typeface="Arial"/>
              </a:rPr>
              <a:t>(DNA </a:t>
            </a:r>
            <a:r>
              <a:rPr lang="en-US" sz="2000" b="1" i="0" u="none" strike="noStrike" cap="none" baseline="0" dirty="0">
                <a:solidFill>
                  <a:schemeClr val="lt1"/>
                </a:solidFill>
                <a:sym typeface="Arial"/>
              </a:rPr>
              <a:t>in your gametes CAN be passed to your </a:t>
            </a:r>
            <a:r>
              <a:rPr lang="en-US" sz="2000" b="1" i="0" u="none" strike="noStrike" cap="none" baseline="0" dirty="0" smtClean="0">
                <a:solidFill>
                  <a:schemeClr val="lt1"/>
                </a:solidFill>
                <a:sym typeface="Arial"/>
              </a:rPr>
              <a:t>offspring)</a:t>
            </a:r>
            <a:endParaRPr lang="en-US" sz="2000" b="1" i="0" u="none" strike="noStrike" cap="none" baseline="0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0" y="122236"/>
            <a:ext cx="83819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000" b="1" i="1" u="sng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CHARACTERISTIC # OF CHROMOSOMES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4495800" cy="4868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species has </a:t>
            </a:r>
            <a:r>
              <a:rPr lang="en-US" sz="26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characteristic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number of chromosomes per cell</a:t>
            </a:r>
          </a:p>
          <a:p>
            <a:pPr marL="342900" marR="0" lvl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 related to complexity of the organism</a:t>
            </a:r>
          </a:p>
          <a:p>
            <a:pPr marR="0" lvl="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3636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Fern – 1200 chromosomes</a:t>
            </a:r>
          </a:p>
          <a:p>
            <a:pPr marR="0" lvl="2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40909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Fruit fly – 8 chromosomes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600" i="1" dirty="0"/>
          </a:p>
          <a:p>
            <a:pPr marL="13970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53846"/>
              <a:buNone/>
            </a:pPr>
            <a:r>
              <a:rPr lang="en-US" sz="2600" b="1" i="1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**Humans </a:t>
            </a:r>
            <a:r>
              <a:rPr lang="en-US" sz="2600" b="1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46 chromosomes (23 pairs</a:t>
            </a:r>
            <a:r>
              <a:rPr lang="en-US" sz="2600" b="1" i="1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)**</a:t>
            </a:r>
            <a:endParaRPr lang="en-US" sz="2600" b="1" i="1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0" y="2133600"/>
            <a:ext cx="4038599" cy="441166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x="8001000" y="4800600"/>
            <a:ext cx="457200" cy="914400"/>
          </a:xfrm>
          <a:prstGeom prst="ellipse">
            <a:avLst/>
          </a:prstGeom>
          <a:noFill/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1" i="0" u="none" strike="noStrike" cap="small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CELLS HAVE AUTOSOMES </a:t>
            </a:r>
            <a:br>
              <a:rPr lang="en-US" sz="3600" b="1" i="0" u="none" strike="noStrike" cap="small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small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 SEX CHROMOSOMES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0" y="1719261"/>
            <a:ext cx="8991600" cy="4910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Humans: </a:t>
            </a:r>
            <a:r>
              <a:rPr lang="en-US" sz="30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46 chromosomes in every cell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2 sets of 23 (</a:t>
            </a:r>
            <a:r>
              <a:rPr lang="en-US" sz="30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one from mom and one from dad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R="0" lvl="3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8076"/>
              <a:buFont typeface="Arial"/>
              <a:buNone/>
            </a:pPr>
            <a:r>
              <a:rPr lang="en-US" sz="2600" dirty="0"/>
              <a:t>-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need both sets to function properly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41666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pair of chromosomes is </a:t>
            </a:r>
            <a:r>
              <a:rPr lang="en-US" sz="30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000" b="1" i="1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homologous</a:t>
            </a:r>
            <a:r>
              <a:rPr lang="en-US" sz="30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pair</a:t>
            </a:r>
          </a:p>
          <a:p>
            <a:pPr marR="0" lvl="0" indent="45720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dirty="0"/>
              <a:t>-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6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having the same structure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R="0" lvl="0" indent="45720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dirty="0"/>
              <a:t>- </a:t>
            </a:r>
            <a:r>
              <a:rPr lang="en-US" sz="2300" u="sng" dirty="0"/>
              <a:t>same length and general structure</a:t>
            </a:r>
          </a:p>
          <a:p>
            <a:pPr lvl="0" indent="457200" rtl="0">
              <a:spcBef>
                <a:spcPts val="460"/>
              </a:spcBef>
              <a:buNone/>
            </a:pPr>
            <a:r>
              <a:rPr lang="en-US" sz="2300" u="sng" dirty="0"/>
              <a:t>- have copies of same genes</a:t>
            </a:r>
          </a:p>
          <a:p>
            <a:pPr marR="0" lvl="0" algn="l" rtl="0">
              <a:spcBef>
                <a:spcPts val="520"/>
              </a:spcBef>
              <a:spcAft>
                <a:spcPts val="0"/>
              </a:spcAft>
              <a:buNone/>
            </a:pPr>
            <a:endParaRPr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sng" strike="noStrike" cap="none" baseline="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**AUTOSOMES**</a:t>
            </a:r>
            <a:endParaRPr lang="en-US" sz="3900" b="1" i="0" u="sng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1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Chromosome pairs 1 through </a:t>
            </a:r>
            <a:r>
              <a:rPr lang="en-US" sz="2600" b="0" i="1" u="sng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None/>
            </a:pPr>
            <a:endParaRPr lang="en-US" sz="2600" b="0" i="1" u="sng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 genes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characteristics </a:t>
            </a:r>
            <a:r>
              <a:rPr lang="en-US" sz="2600" b="0" i="1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6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directly related to the sex of an organism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719261"/>
            <a:ext cx="4038600" cy="4411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none" strike="noStrike" cap="none" baseline="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**SEX CHROMOSOMES**</a:t>
            </a:r>
            <a:endParaRPr lang="en-US" sz="3900" b="1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Chromosome </a:t>
            </a:r>
            <a:r>
              <a:rPr lang="en-US" sz="2800" b="1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pair </a:t>
            </a:r>
            <a:r>
              <a:rPr lang="en-US" sz="2800" b="1" i="1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23*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None/>
            </a:pPr>
            <a:endParaRPr lang="en-US" sz="2800" b="1" i="1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Directly control the development of sexual characteristics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719261"/>
            <a:ext cx="4038600" cy="441166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5734050" y="4904275"/>
            <a:ext cx="705900" cy="6972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6" name="Shape 166"/>
          <p:cNvCxnSpPr>
            <a:stCxn id="165" idx="3"/>
          </p:cNvCxnSpPr>
          <p:nvPr/>
        </p:nvCxnSpPr>
        <p:spPr>
          <a:xfrm flipH="1">
            <a:off x="3633926" y="5499372"/>
            <a:ext cx="2203500" cy="3636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7" name="Shape 167"/>
          <p:cNvSpPr txBox="1"/>
          <p:nvPr/>
        </p:nvSpPr>
        <p:spPr>
          <a:xfrm>
            <a:off x="2117700" y="5740825"/>
            <a:ext cx="1498799" cy="34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/>
              <a:t>abnormality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none" strike="noStrike" cap="small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MAMMALS - XY SYSTEM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42000"/>
              <a:buFont typeface="Arial"/>
              <a:buChar char="●"/>
            </a:pP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Humans: X and </a:t>
            </a:r>
            <a:r>
              <a:rPr lang="en-US" sz="25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possible sex</a:t>
            </a:r>
            <a:r>
              <a:rPr lang="en-US" sz="25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chromosomes</a:t>
            </a:r>
            <a:endParaRPr lang="en-US" sz="25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XX = female</a:t>
            </a:r>
          </a:p>
          <a:p>
            <a:pPr marR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XY = male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42000"/>
            </a:pPr>
            <a:r>
              <a:rPr lang="en-US" sz="2500" dirty="0"/>
              <a:t>X and Y are </a:t>
            </a:r>
            <a:r>
              <a:rPr lang="en-US" sz="25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homologous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42000"/>
            </a:pP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 is </a:t>
            </a:r>
            <a:r>
              <a:rPr lang="en-US" sz="25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larger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contains </a:t>
            </a:r>
            <a:r>
              <a:rPr lang="en-US" sz="25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numerous genes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many unrelated to sexual characteristics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42000"/>
              <a:buFont typeface="Arial"/>
              <a:buChar char="●"/>
            </a:pP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contains </a:t>
            </a:r>
            <a:r>
              <a:rPr lang="en-US" sz="25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genes that direct development of the </a:t>
            </a:r>
            <a:r>
              <a:rPr lang="en-US" sz="2500" b="0" i="0" u="sng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male reproductive</a:t>
            </a:r>
            <a:r>
              <a:rPr lang="en-US" sz="2500" b="0" i="0" u="sng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organs</a:t>
            </a:r>
            <a:r>
              <a:rPr lang="en-US" sz="25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other male traits; </a:t>
            </a:r>
            <a:r>
              <a:rPr lang="en-US" sz="25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smallest chromosome 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carries the </a:t>
            </a:r>
            <a:r>
              <a:rPr lang="en-US" sz="25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fewest genes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none" strike="noStrike" cap="none" baseline="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*SEXUAL REPRODUCTION*</a:t>
            </a:r>
            <a:endParaRPr lang="en-US" sz="3900" b="1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5181600" cy="5138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Involves </a:t>
            </a:r>
            <a:r>
              <a:rPr lang="en-US" sz="26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fusion of 2 gametes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that results in offspring that are a </a:t>
            </a:r>
            <a:r>
              <a:rPr lang="en-US" sz="26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genetic mixture of both parents</a:t>
            </a:r>
          </a:p>
          <a:p>
            <a:pPr marL="342900" marR="0" lvl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Fertilization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the </a:t>
            </a:r>
            <a:r>
              <a:rPr lang="en-US" sz="26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actual fusion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an egg and sperm cell </a:t>
            </a:r>
          </a:p>
          <a:p>
            <a:pPr marL="457200" marR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dirty="0"/>
              <a:t>- </a:t>
            </a:r>
            <a:r>
              <a:rPr lang="en-US" sz="24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have half the usual number of chromosomes</a:t>
            </a:r>
          </a:p>
          <a:p>
            <a:pPr marL="342900" marR="0" lvl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42307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were a WINNER from the beginning!!!</a:t>
            </a:r>
          </a:p>
          <a:p>
            <a:pPr marL="342900" marR="0" lvl="0" indent="-263525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2300" y="1905000"/>
            <a:ext cx="3441700" cy="419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9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DIPLOID AND HAPLOID CELLS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6629400" cy="2767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42000"/>
              <a:buFont typeface="Arial"/>
              <a:buChar char="●"/>
            </a:pPr>
            <a:r>
              <a:rPr lang="en-US" sz="25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Diploid (2n)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a cell has 2 copies of each chromosome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from mom, 1 from dad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Body cells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Font typeface="Arial"/>
              <a:buChar char="●"/>
            </a:pPr>
            <a:r>
              <a:rPr lang="en-US" sz="24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Humans diploid number is </a:t>
            </a:r>
            <a:r>
              <a:rPr lang="en-US" sz="2400" b="0" i="0" u="sng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46 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None/>
            </a:pPr>
            <a:r>
              <a:rPr lang="en-US" sz="2400" u="sng" dirty="0"/>
              <a:t>t</a:t>
            </a:r>
            <a:r>
              <a:rPr lang="en-US" sz="2400" u="sng" dirty="0" smtClean="0"/>
              <a:t>otal chromosomes</a:t>
            </a:r>
            <a:endParaRPr lang="en-US" sz="2400" b="0" i="0" u="sng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57200" y="4953000"/>
            <a:ext cx="7239000" cy="2130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42000"/>
              <a:buFont typeface="Arial"/>
              <a:buChar char="●"/>
            </a:pPr>
            <a:r>
              <a:rPr lang="en-US" sz="2500" b="1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Haploid (n)</a:t>
            </a:r>
            <a:r>
              <a:rPr lang="en-US" sz="25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a cell has </a:t>
            </a:r>
            <a:r>
              <a:rPr lang="en-US" sz="2500" b="0" i="0" u="sng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 1 copy of each chromosome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Gametes 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(sperm and egg)</a:t>
            </a:r>
          </a:p>
          <a:p>
            <a:pPr marL="0" marR="0" lvl="1" indent="0" algn="l" rtl="0">
              <a:spcBef>
                <a:spcPts val="0"/>
              </a:spcBef>
              <a:buClr>
                <a:schemeClr val="accent2"/>
              </a:buClr>
              <a:buSzPct val="41666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22 autosomes and </a:t>
            </a: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sex chromosome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6838" y="2391846"/>
            <a:ext cx="4377162" cy="2637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etwork 1">
      <a:dk1>
        <a:srgbClr val="FFFFFF"/>
      </a:dk1>
      <a:lt1>
        <a:srgbClr val="30054B"/>
      </a:lt1>
      <a:dk2>
        <a:srgbClr val="FFFFFF"/>
      </a:dk2>
      <a:lt2>
        <a:srgbClr val="808080"/>
      </a:lt2>
      <a:accent1>
        <a:srgbClr val="797B9B"/>
      </a:accent1>
      <a:accent2>
        <a:srgbClr val="6B4FB1"/>
      </a:accent2>
      <a:accent3>
        <a:srgbClr val="30054B"/>
      </a:accent3>
      <a:accent4>
        <a:srgbClr val="797B9B"/>
      </a:accent4>
      <a:accent5>
        <a:srgbClr val="6B4FB1"/>
      </a:accent5>
      <a:accent6>
        <a:srgbClr val="30054B"/>
      </a:accent6>
      <a:hlink>
        <a:srgbClr val="7AACCE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Network 1">
      <a:dk1>
        <a:srgbClr val="FFFFFF"/>
      </a:dk1>
      <a:lt1>
        <a:srgbClr val="30054B"/>
      </a:lt1>
      <a:dk2>
        <a:srgbClr val="FFFFFF"/>
      </a:dk2>
      <a:lt2>
        <a:srgbClr val="808080"/>
      </a:lt2>
      <a:accent1>
        <a:srgbClr val="797B9B"/>
      </a:accent1>
      <a:accent2>
        <a:srgbClr val="6B4FB1"/>
      </a:accent2>
      <a:accent3>
        <a:srgbClr val="30054B"/>
      </a:accent3>
      <a:accent4>
        <a:srgbClr val="797B9B"/>
      </a:accent4>
      <a:accent5>
        <a:srgbClr val="6B4FB1"/>
      </a:accent5>
      <a:accent6>
        <a:srgbClr val="30054B"/>
      </a:accent6>
      <a:hlink>
        <a:srgbClr val="7AACCE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429</Words>
  <Application>Microsoft Office PowerPoint</Application>
  <PresentationFormat>On-screen Show (4:3)</PresentationFormat>
  <Paragraphs>100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Wingdings</vt:lpstr>
      <vt:lpstr>Custom Theme</vt:lpstr>
      <vt:lpstr>Custom Theme</vt:lpstr>
      <vt:lpstr>CHROMOSOMES and MEIOSIS</vt:lpstr>
      <vt:lpstr>SPECIALIZED CELLS</vt:lpstr>
      <vt:lpstr>CHARACTERISTIC # OF CHROMOSOMES</vt:lpstr>
      <vt:lpstr>CELLS HAVE AUTOSOMES  AND SEX CHROMOSOMES</vt:lpstr>
      <vt:lpstr>**AUTOSOMES**</vt:lpstr>
      <vt:lpstr>**SEX CHROMOSOMES**</vt:lpstr>
      <vt:lpstr>MAMMALS - XY SYSTEM</vt:lpstr>
      <vt:lpstr>*SEXUAL REPRODUCTION*</vt:lpstr>
      <vt:lpstr>DIPLOID AND HAPLOID CELLS</vt:lpstr>
      <vt:lpstr>MEIOSIS (look on pg 273 for a visual description)</vt:lpstr>
      <vt:lpstr>PowerPoint Presentation</vt:lpstr>
      <vt:lpstr>II. The Phases of Meiosis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 and MEIOSIS</dc:title>
  <dc:creator>kristen phillips</dc:creator>
  <cp:lastModifiedBy>kristen phillips</cp:lastModifiedBy>
  <cp:revision>4</cp:revision>
  <dcterms:modified xsi:type="dcterms:W3CDTF">2015-01-07T21:27:40Z</dcterms:modified>
</cp:coreProperties>
</file>