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2" r:id="rId9"/>
    <p:sldId id="268" r:id="rId10"/>
    <p:sldId id="269" r:id="rId11"/>
    <p:sldId id="276" r:id="rId12"/>
    <p:sldId id="278" r:id="rId13"/>
    <p:sldId id="281" r:id="rId14"/>
    <p:sldId id="282" r:id="rId15"/>
    <p:sldId id="283" r:id="rId16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284B2D-923F-48D9-9378-1B81659E125E}">
  <a:tblStyle styleId="{6C284B2D-923F-48D9-9378-1B81659E125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756" y="6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706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9908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72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7161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41357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47919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50405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95699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99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35385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40382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71632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95400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47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9427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69054" y="516800"/>
            <a:ext cx="6983575" cy="735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>
                <a:solidFill>
                  <a:srgbClr val="000000"/>
                </a:solidFill>
                <a:sym typeface="Arial"/>
              </a:rPr>
              <a:t>Human </a:t>
            </a:r>
            <a:r>
              <a:rPr lang="en-US" sz="4800" b="1" u="sng" dirty="0" smtClean="0">
                <a:solidFill>
                  <a:srgbClr val="000000"/>
                </a:solidFill>
                <a:sym typeface="Arial"/>
              </a:rPr>
              <a:t>Genetics</a:t>
            </a:r>
            <a:endParaRPr lang="en-US" sz="4800" b="1" u="sng" dirty="0"/>
          </a:p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EQ: How can genetic patterns be analyzed to determine dominant or recessive inheritance patterns?</a:t>
            </a:r>
            <a:endParaRPr lang="en-US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347" y="3372656"/>
            <a:ext cx="6686282" cy="385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1-20 at 9.5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4" y="1350735"/>
            <a:ext cx="9562861" cy="46908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525625" y="169325"/>
            <a:ext cx="9634375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Recessive Genetic disorders</a:t>
            </a:r>
            <a:endParaRPr lang="en-US" sz="4444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00" y="952500"/>
            <a:ext cx="8572500" cy="299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873125" y="1026575"/>
            <a:ext cx="8405274" cy="291784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sym typeface="Arial"/>
              </a:rPr>
              <a:t>Phenylketonuria (PKU)</a:t>
            </a: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0000"/>
                </a:solidFill>
                <a:sym typeface="Arial"/>
              </a:rPr>
              <a:t>Tay</a:t>
            </a:r>
            <a:r>
              <a:rPr lang="en-US" sz="3200" b="1" dirty="0">
                <a:solidFill>
                  <a:srgbClr val="000000"/>
                </a:solidFill>
                <a:sym typeface="Arial"/>
              </a:rPr>
              <a:t> – Sachs disease </a:t>
            </a: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0000"/>
                </a:solidFill>
                <a:sym typeface="Arial"/>
              </a:rPr>
              <a:t>Cystic Fibrosis</a:t>
            </a: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/>
              <a:t>Galactosemia</a:t>
            </a:r>
            <a:endParaRPr sz="3200" b="1" dirty="0">
              <a:solidFill>
                <a:srgbClr val="000000"/>
              </a:solidFill>
              <a:sym typeface="Arial"/>
            </a:endParaRPr>
          </a:p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sym typeface="Arial"/>
              </a:rPr>
              <a:t>Albinism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                         * all recessive</a:t>
            </a:r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59917"/>
          <a:stretch/>
        </p:blipFill>
        <p:spPr>
          <a:xfrm>
            <a:off x="751400" y="4180274"/>
            <a:ext cx="3193661" cy="23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 b="23147"/>
          <a:stretch/>
        </p:blipFill>
        <p:spPr>
          <a:xfrm>
            <a:off x="4402650" y="3944416"/>
            <a:ext cx="4836575" cy="280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 rot="1688310">
            <a:off x="5084056" y="1329629"/>
            <a:ext cx="1016091" cy="277503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Sex linked traits: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41380"/>
            <a:ext cx="9550400" cy="548639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Some genes are located on the SEX CHROMOSOMES  ( X and Y</a:t>
            </a:r>
            <a:r>
              <a:rPr lang="en-US" sz="2800" dirty="0" smtClean="0"/>
              <a:t>). X is larger than Y, so more genes are carried on this chromosome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Genes on the X chromosome may affect boys different from </a:t>
            </a:r>
            <a:r>
              <a:rPr lang="en-US" sz="2800" dirty="0" smtClean="0"/>
              <a:t>girls because girls have 2 X-chromosomes. 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These are called SEX-LINKED GENES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u="sng" dirty="0" smtClean="0"/>
              <a:t>examples:</a:t>
            </a:r>
          </a:p>
          <a:p>
            <a:pPr marL="457200" lvl="1" indent="-457200">
              <a:buFont typeface="Arial"/>
              <a:buChar char="•"/>
            </a:pPr>
            <a:r>
              <a:rPr lang="en-US" sz="2800" dirty="0" err="1" smtClean="0"/>
              <a:t>Duchenne</a:t>
            </a:r>
            <a:r>
              <a:rPr lang="en-US" sz="2800" dirty="0" smtClean="0"/>
              <a:t> Muscular Dystrophy </a:t>
            </a:r>
            <a:r>
              <a:rPr lang="en-US" dirty="0"/>
              <a:t>(recessive x-linked</a:t>
            </a:r>
            <a:r>
              <a:rPr lang="en-US" dirty="0" smtClean="0"/>
              <a:t>)</a:t>
            </a:r>
            <a:endParaRPr lang="en-US" sz="2800" dirty="0" smtClean="0"/>
          </a:p>
          <a:p>
            <a:pPr marL="457200" lvl="1" indent="-457200">
              <a:buFont typeface="Arial"/>
              <a:buChar char="•"/>
            </a:pPr>
            <a:r>
              <a:rPr lang="en-US" dirty="0" smtClean="0"/>
              <a:t>Colorblindness (recessive x-linked)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400" y="311800"/>
            <a:ext cx="9632824" cy="39933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HEMOPHILIA</a:t>
            </a: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- "bleeder's disease"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(recessive x-linked )</a:t>
            </a:r>
            <a:br>
              <a:rPr lang="en-US" sz="42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2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will not clot normally, small injuries can be life threatening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endParaRPr sz="42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Females can be carriers:  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400" y="4368775"/>
            <a:ext cx="7430150" cy="2923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162489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626599" cy="685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 if Mom is a carrier?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304800"/>
            <a:ext cx="7490600" cy="547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19803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900" y="742950"/>
            <a:ext cx="4648200" cy="613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34817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Karyotype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chromosomes arranged in </a:t>
            </a: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pairs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organized by </a:t>
            </a: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size 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Humans have </a:t>
            </a: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chromosomes(23 pairs)</a:t>
            </a:r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of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(1 pair) 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sex chromosomes</a:t>
            </a: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  XX = female XY = male</a:t>
            </a:r>
          </a:p>
          <a:p>
            <a:pPr marL="381000" marR="0" lvl="0" indent="-276577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other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 (22 pairs) 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chromosomes are known as </a:t>
            </a:r>
            <a:r>
              <a:rPr lang="en-US" sz="3555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autosomes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525625" y="643800"/>
            <a:ext cx="8930899" cy="889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Chromosomes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857" y="435429"/>
            <a:ext cx="6860580" cy="700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74443" y="776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NONDISJUNCTION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63286" y="1321474"/>
            <a:ext cx="9996714" cy="551040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Failure of chromosomes to separate in meiosis – results in an egg (sperm) with too many or too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chromosomes. (trisomy or </a:t>
            </a:r>
            <a:r>
              <a:rPr lang="en-US" sz="3555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monosomy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423"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</a:pPr>
            <a:r>
              <a:rPr lang="en-US" sz="2400" u="sng" dirty="0" smtClean="0"/>
              <a:t>Resulting disorders:</a:t>
            </a:r>
            <a:endParaRPr lang="en-US" sz="2400" u="sng" dirty="0" smtClean="0">
              <a:solidFill>
                <a:srgbClr val="000000"/>
              </a:solidFill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Down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Syndrome (extra #21)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00"/>
                </a:solidFill>
                <a:sym typeface="Arial"/>
              </a:rPr>
              <a:t>Klinefelter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 Syndrome (XXY)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sym typeface="Arial"/>
              </a:rPr>
              <a:t>Turner Syndrome (XO</a:t>
            </a:r>
            <a:r>
              <a:rPr lang="en-US" sz="2400" dirty="0" smtClean="0">
                <a:solidFill>
                  <a:srgbClr val="000000"/>
                </a:solidFill>
                <a:sym typeface="Arial"/>
              </a:rPr>
              <a:t>)-only an X chromosome</a:t>
            </a:r>
            <a:endParaRPr lang="en-US" sz="2400" dirty="0">
              <a:solidFill>
                <a:srgbClr val="000000"/>
              </a:solidFill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err="1">
                <a:solidFill>
                  <a:srgbClr val="000000"/>
                </a:solidFill>
                <a:sym typeface="Arial"/>
              </a:rPr>
              <a:t>Supermale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 (XYY)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25" y="423325"/>
            <a:ext cx="7535324" cy="510114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94950" y="6062475"/>
            <a:ext cx="6560249" cy="1092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Trisomy – 3 chromosomes</a:t>
            </a:r>
            <a:b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Monosomy – 1 chromosome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592650"/>
            <a:ext cx="8974650" cy="64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-397012" y="-247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 Syndrome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1499792"/>
            <a:ext cx="6247207" cy="394306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2096918" y="5731614"/>
            <a:ext cx="2192399" cy="5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/>
              <a:t>Trisomy 21</a:t>
            </a:r>
          </a:p>
        </p:txBody>
      </p:sp>
      <p:pic>
        <p:nvPicPr>
          <p:cNvPr id="5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712" y="4006539"/>
            <a:ext cx="3035897" cy="287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321975" y="121425"/>
            <a:ext cx="9444600" cy="22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b="1" dirty="0"/>
              <a:t>Edward Syndrome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- caused by an </a:t>
            </a:r>
            <a:r>
              <a:rPr lang="en-US" sz="2400" b="1" dirty="0"/>
              <a:t>extra</a:t>
            </a:r>
            <a:r>
              <a:rPr lang="en-US" sz="2400" dirty="0"/>
              <a:t> chromosome 18    (trisomy 18)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12691"/>
          <a:stretch/>
        </p:blipFill>
        <p:spPr>
          <a:xfrm>
            <a:off x="707571" y="1616950"/>
            <a:ext cx="6115879" cy="533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7093858" y="1915275"/>
            <a:ext cx="2795192" cy="3836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>
                <a:solidFill>
                  <a:srgbClr val="3A2E28"/>
                </a:solidFill>
              </a:rPr>
              <a:t>Median life expectancy is 4 days. However, about 5-10% survive beyond one year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10300" y="305150"/>
            <a:ext cx="9015574" cy="102925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Traits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10300" y="1490475"/>
            <a:ext cx="9015574" cy="1836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study inheritance, biologists use </a:t>
            </a:r>
            <a:r>
              <a:rPr lang="en-US" sz="3555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pedigree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charts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Courier New"/>
              <a:buChar char="o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relationships within a family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3556000"/>
            <a:ext cx="5164650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193</Words>
  <Application>Microsoft Office PowerPoint</Application>
  <PresentationFormat>Custom</PresentationFormat>
  <Paragraphs>47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Courier New</vt:lpstr>
      <vt:lpstr>Custom Theme</vt:lpstr>
      <vt:lpstr>PowerPoint Presentation</vt:lpstr>
      <vt:lpstr>PowerPoint Presentation</vt:lpstr>
      <vt:lpstr>PowerPoint Presentation</vt:lpstr>
      <vt:lpstr>NONDISJUNCTION</vt:lpstr>
      <vt:lpstr>PowerPoint Presentation</vt:lpstr>
      <vt:lpstr>PowerPoint Presentation</vt:lpstr>
      <vt:lpstr>Down Syndrome</vt:lpstr>
      <vt:lpstr>PowerPoint Presentation</vt:lpstr>
      <vt:lpstr>Human Traits</vt:lpstr>
      <vt:lpstr>PowerPoint Presentation</vt:lpstr>
      <vt:lpstr>PowerPoint Presentation</vt:lpstr>
      <vt:lpstr>Sex linked traits:</vt:lpstr>
      <vt:lpstr>HEMOPHILIA  - "bleeder's disease" (recessive x-linked )  Blood will not clot normally, small injuries can be life threatening  Females can be carriers:  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phillips</dc:creator>
  <cp:lastModifiedBy>kristen phillips</cp:lastModifiedBy>
  <cp:revision>7</cp:revision>
  <dcterms:modified xsi:type="dcterms:W3CDTF">2015-12-11T13:33:16Z</dcterms:modified>
</cp:coreProperties>
</file>