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FE8F9"/>
    <a:srgbClr val="E0EAF8"/>
    <a:srgbClr val="DBECF5"/>
    <a:srgbClr val="D0E9F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62" d="100"/>
          <a:sy n="62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AD9D2-ED3C-4D64-8191-7E16A64FECDB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F73AB-4249-405C-9188-03FAF7478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7A845-D87E-4315-B43D-E0DAC53539D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AD1B-2538-4F7F-A09A-B5CAC6A5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extension.oregonstate.edu/mg/botany/images/fig3-big.g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randpacliff.com/Plants/Img-Plants/plant-whole-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25474"/>
            <a:ext cx="4384341" cy="57325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296400" cy="12414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</a:rPr>
              <a:t>Plant Structure and Function</a:t>
            </a:r>
            <a:endParaRPr lang="en-US" sz="6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ne Stroke Script LE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"/>
            <a:ext cx="3295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phschool.com/science/biology_place/labbench/lab9/images/stomamov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300" y="4651246"/>
            <a:ext cx="2298700" cy="2206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</a:rPr>
              <a:t>II. Transport in Plants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ne Stroke Script LE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983163"/>
          </a:xfrm>
        </p:spPr>
        <p:txBody>
          <a:bodyPr>
            <a:normAutofit lnSpcReduction="10000"/>
          </a:bodyPr>
          <a:lstStyle/>
          <a:p>
            <a:pPr marL="514350" indent="-514350" algn="ctr">
              <a:spcBef>
                <a:spcPts val="0"/>
              </a:spcBef>
              <a:buAutoNum type="alphaUcPeriod"/>
            </a:pPr>
            <a:r>
              <a:rPr lang="en-US" sz="3600" b="1" dirty="0" smtClean="0"/>
              <a:t>Movement of Water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1.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Transpiration</a:t>
            </a:r>
            <a:r>
              <a:rPr lang="en-US" sz="3000" dirty="0" smtClean="0"/>
              <a:t> – the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  <a:r>
              <a:rPr lang="en-US" sz="3000" dirty="0" smtClean="0"/>
              <a:t> of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3000" dirty="0" smtClean="0"/>
              <a:t> from a plant’s 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leaves</a:t>
            </a:r>
            <a:r>
              <a:rPr lang="en-US" sz="3000" dirty="0" smtClean="0"/>
              <a:t>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2. Creates a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</a:t>
            </a:r>
            <a:r>
              <a:rPr lang="en-US" sz="3000" dirty="0" smtClean="0"/>
              <a:t> that draws water up through xylem  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from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roots</a:t>
            </a:r>
            <a:r>
              <a:rPr lang="en-US" sz="3000" dirty="0" smtClean="0"/>
              <a:t> to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3.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 cells </a:t>
            </a:r>
            <a:r>
              <a:rPr lang="en-US" sz="3000" dirty="0"/>
              <a:t>-</a:t>
            </a:r>
            <a:r>
              <a:rPr lang="en-US" sz="3000" dirty="0" smtClean="0"/>
              <a:t> cells surrounding the stomata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a.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US" sz="3000" dirty="0" smtClean="0"/>
              <a:t> water loss by opening or closing the stomata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b.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</a:t>
            </a:r>
            <a:r>
              <a:rPr lang="en-US" sz="3000" dirty="0" smtClean="0"/>
              <a:t> the rate of transpiration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c.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en-US" sz="3000" dirty="0" smtClean="0"/>
              <a:t> and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sz="3000" dirty="0" smtClean="0"/>
              <a:t> of stomata depend upon 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5122" name="Picture 2" descr="http://www.phschool.com/science/biology_place/labbench/lab9/images/transpu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455" y="4953000"/>
            <a:ext cx="432954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http://rds.yahoo.com/_ylt=A9G_bHPnOiZJetAAbTWjzbkF/SIG=134jimdv7/EXP=1227328615/**http%3A/dtc.pima.edu/~biology/182/lesson7/stomata/stomataimages/transpiration.jpg"/>
          <p:cNvPicPr>
            <a:picLocks noChangeAspect="1" noChangeArrowheads="1"/>
          </p:cNvPicPr>
          <p:nvPr/>
        </p:nvPicPr>
        <p:blipFill>
          <a:blip r:embed="rId2" cstate="print"/>
          <a:srcRect t="2400"/>
          <a:stretch>
            <a:fillRect/>
          </a:stretch>
        </p:blipFill>
        <p:spPr bwMode="auto">
          <a:xfrm>
            <a:off x="0" y="164592"/>
            <a:ext cx="9144000" cy="6693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516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600" b="1" dirty="0" smtClean="0"/>
              <a:t>B. Movement of Organic Compounds</a:t>
            </a:r>
          </a:p>
          <a:p>
            <a:pPr algn="ctr">
              <a:spcBef>
                <a:spcPts val="0"/>
              </a:spcBef>
              <a:buNone/>
            </a:pPr>
            <a:endParaRPr lang="en-US" sz="3600" b="1" dirty="0" smtClean="0"/>
          </a:p>
          <a:p>
            <a:pPr>
              <a:spcBef>
                <a:spcPts val="0"/>
              </a:spcBef>
              <a:buNone/>
            </a:pPr>
            <a:r>
              <a:rPr lang="en-US" sz="3000" dirty="0" smtClean="0"/>
              <a:t>  1.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3000" dirty="0" smtClean="0"/>
              <a:t> – Part of the plant that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</a:t>
            </a:r>
            <a:r>
              <a:rPr lang="en-US" sz="3000" dirty="0" smtClean="0"/>
              <a:t>  organic compounds for other parts of the plant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2.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Sink</a:t>
            </a:r>
            <a:r>
              <a:rPr lang="en-US" sz="3000" dirty="0" smtClean="0"/>
              <a:t> – part of the plant that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receives</a:t>
            </a:r>
            <a:r>
              <a:rPr lang="en-US" sz="3000" dirty="0" smtClean="0"/>
              <a:t> the organic compounds.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3.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Translocation</a:t>
            </a:r>
            <a:r>
              <a:rPr lang="en-US" sz="3000" dirty="0" smtClean="0"/>
              <a:t> – the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</a:t>
            </a:r>
            <a:r>
              <a:rPr lang="en-US" sz="3000" dirty="0" smtClean="0"/>
              <a:t> of organic 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compounds within a plant from source to sink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uic.edu/classes/bios/bios100/lectf03am/translo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Translocation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Reproductive Structures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Flowers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1. Have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/>
              <a:t> types of parts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a.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Petals</a:t>
            </a:r>
            <a:r>
              <a:rPr lang="en-US" dirty="0" smtClean="0"/>
              <a:t> – often brightly colored/marked to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pollinators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b.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Sepals</a:t>
            </a:r>
            <a:r>
              <a:rPr lang="en-US" dirty="0" smtClean="0"/>
              <a:t> –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</a:t>
            </a:r>
            <a:r>
              <a:rPr lang="en-US" dirty="0" smtClean="0"/>
              <a:t> buds/ attract pollinators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c.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Stamens</a:t>
            </a:r>
            <a:r>
              <a:rPr lang="en-US" dirty="0" smtClean="0"/>
              <a:t> –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</a:t>
            </a:r>
            <a:r>
              <a:rPr lang="en-US" dirty="0" smtClean="0"/>
              <a:t> structures – produce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pollen</a:t>
            </a:r>
            <a:r>
              <a:rPr lang="en-US" dirty="0" smtClean="0"/>
              <a:t> in 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the anthers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d.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Pistils</a:t>
            </a:r>
            <a:r>
              <a:rPr lang="en-US" dirty="0" smtClean="0"/>
              <a:t> –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</a:t>
            </a:r>
            <a:r>
              <a:rPr lang="en-US" dirty="0" smtClean="0"/>
              <a:t> structures – produce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ovules</a:t>
            </a:r>
            <a:r>
              <a:rPr lang="en-US" dirty="0" smtClean="0"/>
              <a:t> in  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ovary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outhtexascollege.edu/nilsson/4_GB_Lecture_figs_f/4_GB_22_Plantae_Fig_f/Flower.GIF"/>
          <p:cNvPicPr>
            <a:picLocks noChangeAspect="1" noChangeArrowheads="1"/>
          </p:cNvPicPr>
          <p:nvPr/>
        </p:nvPicPr>
        <p:blipFill>
          <a:blip r:embed="rId2" cstate="print"/>
          <a:srcRect t="16600"/>
          <a:stretch>
            <a:fillRect/>
          </a:stretch>
        </p:blipFill>
        <p:spPr bwMode="auto">
          <a:xfrm>
            <a:off x="380999" y="1066800"/>
            <a:ext cx="8580023" cy="536680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228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Flower Structure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bio1903.nicerweb.com/Locked/media/ch38/38_02AngiospermReprodu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0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Fruit</a:t>
            </a:r>
            <a:r>
              <a:rPr lang="en-US" sz="44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1. Formed from the enlarged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r>
              <a:rPr lang="en-US" dirty="0" smtClean="0"/>
              <a:t> and sometimes other parts of the flower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2. Contains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3. Designed to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</a:t>
            </a:r>
            <a:r>
              <a:rPr lang="en-US" dirty="0" smtClean="0"/>
              <a:t> seed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4. Designed to promote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dispersal</a:t>
            </a:r>
            <a:r>
              <a:rPr lang="en-US" dirty="0" smtClean="0"/>
              <a:t> of seeds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5.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en-US" dirty="0" smtClean="0"/>
              <a:t> of fruit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a.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Fleshy</a:t>
            </a:r>
            <a:r>
              <a:rPr lang="en-US" dirty="0" smtClean="0"/>
              <a:t> fruits – juicy, full of water and sugar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cucumber, avocado, tomato, apple, orange, berries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b. </a:t>
            </a:r>
            <a:r>
              <a:rPr lang="en-US" b="1" u="sng" dirty="0" smtClean="0">
                <a:solidFill>
                  <a:srgbClr val="EC7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fruits </a:t>
            </a:r>
            <a:r>
              <a:rPr lang="en-US" dirty="0" smtClean="0"/>
              <a:t>– have dry fruit walls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peanuts, sunflower seeds, bean pods, </a:t>
            </a:r>
            <a:r>
              <a:rPr lang="en-US" dirty="0" err="1" smtClean="0"/>
              <a:t>cacoa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910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plants.org/plants/glossary/plate11.jpg"/>
          <p:cNvPicPr>
            <a:picLocks noChangeAspect="1" noChangeArrowheads="1"/>
          </p:cNvPicPr>
          <p:nvPr/>
        </p:nvPicPr>
        <p:blipFill>
          <a:blip r:embed="rId2" cstate="print"/>
          <a:srcRect t="4265" b="2844"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</p:spPr>
      </p:pic>
      <p:pic>
        <p:nvPicPr>
          <p:cNvPr id="9" name="Picture 8" descr="http://bio1903.nicerweb.com/Locked/media/ch38/38_09FruitDevelopment.jpg"/>
          <p:cNvPicPr/>
          <p:nvPr/>
        </p:nvPicPr>
        <p:blipFill>
          <a:blip r:embed="rId3" cstate="print"/>
          <a:srcRect r="69710"/>
          <a:stretch>
            <a:fillRect/>
          </a:stretch>
        </p:blipFill>
        <p:spPr bwMode="auto">
          <a:xfrm>
            <a:off x="5181600" y="15240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bio1903.nicerweb.com/Locked/media/ch38/38_09FruitDevelopment.jpg"/>
          <p:cNvPicPr/>
          <p:nvPr/>
        </p:nvPicPr>
        <p:blipFill>
          <a:blip r:embed="rId3" cstate="print"/>
          <a:srcRect l="34855" r="34855"/>
          <a:stretch>
            <a:fillRect/>
          </a:stretch>
        </p:blipFill>
        <p:spPr bwMode="auto">
          <a:xfrm>
            <a:off x="7239000" y="1676400"/>
            <a:ext cx="167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bio1903.nicerweb.com/Locked/media/ch38/38_09FruitDevelopment.jpg"/>
          <p:cNvPicPr/>
          <p:nvPr/>
        </p:nvPicPr>
        <p:blipFill>
          <a:blip r:embed="rId3" cstate="print"/>
          <a:srcRect l="69710"/>
          <a:stretch>
            <a:fillRect/>
          </a:stretch>
        </p:blipFill>
        <p:spPr bwMode="auto">
          <a:xfrm>
            <a:off x="5181600" y="358140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6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</a:rPr>
              <a:t>I</a:t>
            </a:r>
            <a:r>
              <a:rPr lang="en-US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roke Script LET" pitchFamily="2" charset="0"/>
              </a:rPr>
              <a:t>. The Vascular Plant Body</a:t>
            </a:r>
            <a:endParaRPr lang="en-US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ne Stroke Script LE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296400" cy="5867400"/>
          </a:xfrm>
        </p:spPr>
        <p:txBody>
          <a:bodyPr>
            <a:noAutofit/>
          </a:bodyPr>
          <a:lstStyle/>
          <a:p>
            <a:pPr marL="514350" indent="-514350" algn="ctr">
              <a:spcBef>
                <a:spcPts val="0"/>
              </a:spcBef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Tissues </a:t>
            </a:r>
            <a:r>
              <a:rPr lang="en-US" sz="4400" dirty="0"/>
              <a:t>-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400" dirty="0" smtClean="0"/>
              <a:t> types of tissue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1. </a:t>
            </a:r>
            <a:r>
              <a:rPr lang="en-US" sz="2800" b="1" i="1" u="sng" dirty="0" smtClean="0"/>
              <a:t>Dermal tissue </a:t>
            </a:r>
            <a:r>
              <a:rPr lang="en-US" sz="2800" dirty="0" smtClean="0"/>
              <a:t>– tissue which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</a:t>
            </a:r>
            <a:r>
              <a:rPr lang="en-US" sz="2800" dirty="0" smtClean="0"/>
              <a:t> a plant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a. A thin layer of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epidermis</a:t>
            </a:r>
            <a:r>
              <a:rPr lang="en-US" sz="2800" dirty="0" smtClean="0"/>
              <a:t> covers non-woody parts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b. Several layers of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cork</a:t>
            </a:r>
            <a:r>
              <a:rPr lang="en-US" sz="2800" dirty="0" smtClean="0"/>
              <a:t> cover woody parts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2. </a:t>
            </a:r>
            <a:r>
              <a:rPr lang="en-US" sz="2800" b="1" i="1" u="sng" dirty="0" smtClean="0"/>
              <a:t>Ground tissue </a:t>
            </a:r>
            <a:r>
              <a:rPr lang="en-US" sz="2800" dirty="0" smtClean="0"/>
              <a:t>–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</a:t>
            </a:r>
            <a:r>
              <a:rPr lang="en-US" sz="2800" dirty="0" smtClean="0"/>
              <a:t> tissue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a.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r>
              <a:rPr lang="en-US" sz="2800" dirty="0" smtClean="0"/>
              <a:t> in leaves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b.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sz="2800" dirty="0" smtClean="0"/>
              <a:t> in stems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c. 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sz="2800" dirty="0" smtClean="0"/>
              <a:t> in roots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3. </a:t>
            </a:r>
            <a:r>
              <a:rPr lang="en-US" sz="2800" b="1" u="sng" dirty="0" smtClean="0"/>
              <a:t>Vascular tissue </a:t>
            </a:r>
            <a:r>
              <a:rPr lang="en-US" sz="2800" dirty="0" smtClean="0"/>
              <a:t>–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conducts</a:t>
            </a:r>
            <a:r>
              <a:rPr lang="en-US" sz="2800" dirty="0" smtClean="0"/>
              <a:t> water, minerals and organic compounds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a.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Xylem</a:t>
            </a:r>
            <a:r>
              <a:rPr lang="en-US" sz="2800" dirty="0" smtClean="0"/>
              <a:t>  - </a:t>
            </a:r>
            <a:r>
              <a:rPr lang="en-US" sz="2800" dirty="0"/>
              <a:t>c</a:t>
            </a:r>
            <a:r>
              <a:rPr lang="en-US" sz="2800" dirty="0" smtClean="0"/>
              <a:t>onducts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800" dirty="0" smtClean="0"/>
              <a:t> and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minerals</a:t>
            </a:r>
            <a:r>
              <a:rPr lang="en-US" sz="2800" dirty="0" smtClean="0"/>
              <a:t> from roots to leaves through tubes made of hollow cells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b.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Phloem</a:t>
            </a:r>
            <a:r>
              <a:rPr lang="en-US" sz="2800" dirty="0" smtClean="0"/>
              <a:t> – conducts </a:t>
            </a:r>
            <a:r>
              <a:rPr lang="en-US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nutrients</a:t>
            </a:r>
            <a:r>
              <a:rPr lang="en-US" sz="2800" dirty="0" smtClean="0"/>
              <a:t> </a:t>
            </a:r>
            <a:r>
              <a:rPr lang="en-US" sz="1800" dirty="0" smtClean="0"/>
              <a:t>(sugars/starches) </a:t>
            </a:r>
            <a:r>
              <a:rPr lang="en-US" sz="2800" dirty="0" smtClean="0"/>
              <a:t>through  tubes  of living cells.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oughtonmifflinbooks.com/booksellers/press_release/studentscience/gif/xylem1.gif"/>
          <p:cNvPicPr>
            <a:picLocks noChangeAspect="1" noChangeArrowheads="1"/>
          </p:cNvPicPr>
          <p:nvPr/>
        </p:nvPicPr>
        <p:blipFill>
          <a:blip r:embed="rId2" cstate="print"/>
          <a:srcRect b="2689"/>
          <a:stretch>
            <a:fillRect/>
          </a:stretch>
        </p:blipFill>
        <p:spPr bwMode="auto">
          <a:xfrm>
            <a:off x="1828800" y="1"/>
            <a:ext cx="7315200" cy="5486400"/>
          </a:xfrm>
          <a:prstGeom prst="rect">
            <a:avLst/>
          </a:prstGeom>
          <a:noFill/>
        </p:spPr>
      </p:pic>
      <p:pic>
        <p:nvPicPr>
          <p:cNvPr id="5" name="Picture 2" descr="http://www.phschool.com/science/biology_place/labbench/lab9/images/xyle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1040"/>
            <a:ext cx="4267200" cy="234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72600" cy="6858000"/>
          </a:xfrm>
        </p:spPr>
        <p:txBody>
          <a:bodyPr>
            <a:normAutofit fontScale="92500" lnSpcReduction="20000"/>
          </a:bodyPr>
          <a:lstStyle/>
          <a:p>
            <a:pPr marL="0" indent="-514350" algn="ctr">
              <a:spcBef>
                <a:spcPts val="0"/>
              </a:spcBef>
              <a:buNone/>
            </a:pPr>
            <a:r>
              <a:rPr lang="en-US" sz="5800" b="1" dirty="0" smtClean="0"/>
              <a:t>B. Roots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1. Function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a.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Anchor</a:t>
            </a:r>
            <a:r>
              <a:rPr lang="en-US" dirty="0" smtClean="0"/>
              <a:t> – holds plant in place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 smtClean="0"/>
              <a:t>    b.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r>
              <a:rPr lang="en-US" dirty="0" smtClean="0"/>
              <a:t> – absorb water and minerals from soil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c.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dirty="0" smtClean="0"/>
              <a:t> – can store carbohydrates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2. Structure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a. Have a central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dirty="0" smtClean="0"/>
              <a:t>of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</a:t>
            </a:r>
            <a:r>
              <a:rPr lang="en-US" dirty="0" smtClean="0"/>
              <a:t> tissue which is  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surrounded by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r>
              <a:rPr lang="en-US" dirty="0" smtClean="0"/>
              <a:t> tissue and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epidermal</a:t>
            </a:r>
            <a:r>
              <a:rPr lang="en-US" dirty="0" smtClean="0"/>
              <a:t> tissue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b.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hairs </a:t>
            </a:r>
            <a:r>
              <a:rPr lang="en-US" dirty="0" smtClean="0"/>
              <a:t>on root tips increase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dirty="0" smtClean="0"/>
              <a:t>a for 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 smtClean="0"/>
              <a:t>       absorption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3. Types 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 smtClean="0"/>
              <a:t>    a.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</a:t>
            </a:r>
            <a:r>
              <a:rPr lang="en-US" dirty="0" smtClean="0"/>
              <a:t>  - many branching roots (monocots)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b.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</a:t>
            </a:r>
            <a:r>
              <a:rPr lang="en-US" dirty="0" smtClean="0"/>
              <a:t>  - large central root with small branches (</a:t>
            </a:r>
            <a:r>
              <a:rPr lang="en-US" dirty="0" err="1" smtClean="0"/>
              <a:t>dicots</a:t>
            </a:r>
            <a:r>
              <a:rPr lang="en-US" dirty="0" smtClean="0"/>
              <a:t>)</a:t>
            </a:r>
          </a:p>
          <a:p>
            <a:pPr marL="0" indent="-51435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c.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Adventitious</a:t>
            </a:r>
            <a:r>
              <a:rPr lang="en-US" dirty="0" smtClean="0"/>
              <a:t> – supporting roots</a:t>
            </a:r>
          </a:p>
          <a:p>
            <a:pPr marL="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omepage.smc.edu/hodson_kent/plant_growth/Angiosperms/ID/3%20root%20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4343400" cy="5943600"/>
          </a:xfrm>
          <a:prstGeom prst="rect">
            <a:avLst/>
          </a:prstGeom>
          <a:noFill/>
        </p:spPr>
      </p:pic>
      <p:pic>
        <p:nvPicPr>
          <p:cNvPr id="17410" name="Picture 2" descr="http://extension.oregonstate.edu/mg/botany/images/fig2.gif"/>
          <p:cNvPicPr>
            <a:picLocks noChangeAspect="1" noChangeArrowheads="1"/>
          </p:cNvPicPr>
          <p:nvPr/>
        </p:nvPicPr>
        <p:blipFill>
          <a:blip r:embed="rId3" cstate="print"/>
          <a:srcRect t="4645" b="7742"/>
          <a:stretch>
            <a:fillRect/>
          </a:stretch>
        </p:blipFill>
        <p:spPr bwMode="auto">
          <a:xfrm>
            <a:off x="0" y="609600"/>
            <a:ext cx="4876800" cy="2794749"/>
          </a:xfrm>
          <a:prstGeom prst="rect">
            <a:avLst/>
          </a:prstGeom>
          <a:noFill/>
        </p:spPr>
      </p:pic>
      <p:pic>
        <p:nvPicPr>
          <p:cNvPr id="17412" name="Picture 4" descr="Figure 3. Cross section of a roo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600" r="3200" b="14257"/>
          <a:stretch>
            <a:fillRect/>
          </a:stretch>
        </p:blipFill>
        <p:spPr bwMode="auto">
          <a:xfrm>
            <a:off x="0" y="3657600"/>
            <a:ext cx="4960164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3429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  <a:t>Root – Cross-section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52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  <a:t>Types of Root Systems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5800" b="1" dirty="0" smtClean="0"/>
              <a:t>C. Stems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1. Function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a.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dirty="0" smtClean="0"/>
              <a:t> leaves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b. House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</a:t>
            </a:r>
            <a:r>
              <a:rPr lang="en-US" dirty="0" smtClean="0"/>
              <a:t> tissue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2. Types of stems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a.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woody </a:t>
            </a:r>
            <a:r>
              <a:rPr lang="en-US" dirty="0" smtClean="0"/>
              <a:t>(herbaceous) – contain bundles of 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xylem surround by a cylinder of phloem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 err="1" smtClean="0"/>
              <a:t>moncots</a:t>
            </a:r>
            <a:r>
              <a:rPr lang="en-US" dirty="0" smtClean="0"/>
              <a:t> have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</a:t>
            </a:r>
            <a:r>
              <a:rPr lang="en-US" dirty="0" smtClean="0"/>
              <a:t> bundles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ii. </a:t>
            </a:r>
            <a:r>
              <a:rPr lang="en-US" dirty="0" err="1"/>
              <a:t>d</a:t>
            </a:r>
            <a:r>
              <a:rPr lang="en-US" dirty="0" err="1" smtClean="0"/>
              <a:t>icots</a:t>
            </a:r>
            <a:r>
              <a:rPr lang="en-US" dirty="0" smtClean="0"/>
              <a:t> have bundles arranged in a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     </a:t>
            </a:r>
            <a:r>
              <a:rPr lang="en-US" dirty="0" smtClean="0"/>
              <a:t> b.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Woody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stems – have an inner core of xylem  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surrounded by a cylinder of phloem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Heartwood </a:t>
            </a:r>
            <a:r>
              <a:rPr lang="en-US" dirty="0" smtClean="0"/>
              <a:t>– wood in the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</a:t>
            </a:r>
            <a:r>
              <a:rPr lang="en-US" dirty="0" smtClean="0"/>
              <a:t>of a mature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stem which no longer conducts water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ii.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Sapwood</a:t>
            </a:r>
            <a:r>
              <a:rPr lang="en-US" dirty="0" smtClean="0"/>
              <a:t> – lies </a:t>
            </a:r>
            <a:r>
              <a:rPr lang="en-US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</a:t>
            </a:r>
            <a:r>
              <a:rPr lang="en-US" dirty="0" smtClean="0"/>
              <a:t> the heartwood and 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can conduct water</a:t>
            </a:r>
          </a:p>
          <a:p>
            <a:pPr>
              <a:spcBef>
                <a:spcPts val="600"/>
              </a:spcBef>
              <a:buNone/>
            </a:pP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23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05919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400" b="1" dirty="0"/>
              <a:t>D</a:t>
            </a:r>
            <a:r>
              <a:rPr lang="en-US" sz="4400" b="1" dirty="0" smtClean="0"/>
              <a:t>. Leaves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1. Function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a. Primary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photosynthetic</a:t>
            </a:r>
            <a:r>
              <a:rPr lang="en-US" sz="3000" dirty="0" smtClean="0"/>
              <a:t> organs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b. Exchange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gases</a:t>
            </a:r>
            <a:r>
              <a:rPr lang="en-US" sz="3000" dirty="0" smtClean="0"/>
              <a:t> – take in 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and release O</a:t>
            </a:r>
            <a:r>
              <a:rPr lang="en-US" sz="3000" baseline="-25000" dirty="0" smtClean="0"/>
              <a:t>2</a:t>
            </a:r>
          </a:p>
          <a:p>
            <a:pPr>
              <a:spcBef>
                <a:spcPts val="0"/>
              </a:spcBef>
              <a:buNone/>
            </a:pPr>
            <a:r>
              <a:rPr lang="en-US" sz="3000" baseline="-25000" dirty="0"/>
              <a:t> </a:t>
            </a:r>
            <a:r>
              <a:rPr lang="en-US" sz="3000" baseline="-25000" dirty="0" smtClean="0"/>
              <a:t> </a:t>
            </a:r>
            <a:r>
              <a:rPr lang="en-US" sz="3000" dirty="0" smtClean="0"/>
              <a:t>  2. Structure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a.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r>
              <a:rPr lang="en-US" sz="3000" dirty="0" smtClean="0">
                <a:solidFill>
                  <a:srgbClr val="009900"/>
                </a:solidFill>
              </a:rPr>
              <a:t> </a:t>
            </a:r>
            <a:r>
              <a:rPr lang="en-US" sz="3000" dirty="0" smtClean="0"/>
              <a:t>tissue</a:t>
            </a:r>
            <a:r>
              <a:rPr lang="en-US" sz="3000" dirty="0" smtClean="0">
                <a:solidFill>
                  <a:srgbClr val="009900"/>
                </a:solidFill>
              </a:rPr>
              <a:t> </a:t>
            </a:r>
            <a:r>
              <a:rPr lang="en-US" sz="3000" dirty="0" smtClean="0"/>
              <a:t>and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</a:t>
            </a:r>
            <a:r>
              <a:rPr lang="en-US" sz="3000" dirty="0" smtClean="0"/>
              <a:t> tissue surrounded      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by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epidermis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b. </a:t>
            </a:r>
            <a:r>
              <a:rPr lang="en-US" sz="3000" b="1" u="sng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000" b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esophyll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conducts photosynthesis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c. Openings in the epidermis called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stomata</a:t>
            </a:r>
            <a:r>
              <a:rPr lang="en-US" sz="3000" dirty="0" smtClean="0"/>
              <a:t> (plural) 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exchange gases.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d.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</a:t>
            </a:r>
            <a:r>
              <a:rPr lang="en-US" sz="3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r>
              <a:rPr lang="en-US" sz="3000" dirty="0" smtClean="0"/>
              <a:t> surround the stoma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3. Types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a.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en-US" sz="3000" dirty="0" smtClean="0"/>
              <a:t> – one blade attached to petiole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b. </a:t>
            </a:r>
            <a:r>
              <a:rPr lang="en-US" sz="3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</a:t>
            </a:r>
            <a:r>
              <a:rPr lang="en-US" sz="3000" dirty="0" smtClean="0"/>
              <a:t> – several blades attached to petiole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9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745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One Stroke Script LET</vt:lpstr>
      <vt:lpstr>Office Theme</vt:lpstr>
      <vt:lpstr>Plant Structure and Function</vt:lpstr>
      <vt:lpstr>I. The Vascular Plant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Transport in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Structure and Function</dc:title>
  <dc:creator>hcisd</dc:creator>
  <cp:lastModifiedBy>kristen phillips</cp:lastModifiedBy>
  <cp:revision>18</cp:revision>
  <dcterms:created xsi:type="dcterms:W3CDTF">2008-11-21T00:30:37Z</dcterms:created>
  <dcterms:modified xsi:type="dcterms:W3CDTF">2015-10-26T04:34:00Z</dcterms:modified>
</cp:coreProperties>
</file>